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9" r:id="rId5"/>
    <p:sldId id="259" r:id="rId6"/>
    <p:sldId id="258" r:id="rId7"/>
    <p:sldId id="262" r:id="rId8"/>
    <p:sldId id="260" r:id="rId9"/>
    <p:sldId id="263" r:id="rId10"/>
    <p:sldId id="264" r:id="rId11"/>
    <p:sldId id="265" r:id="rId12"/>
    <p:sldId id="267" r:id="rId13"/>
    <p:sldId id="268" r:id="rId14"/>
    <p:sldId id="271" r:id="rId15"/>
    <p:sldId id="274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E5B3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2">
                <a:tint val="50000"/>
                <a:satMod val="180000"/>
                <a:alpha val="62000"/>
              </a:schemeClr>
            </a:gs>
            <a:gs pos="13000">
              <a:schemeClr val="bg2">
                <a:tint val="50000"/>
                <a:satMod val="180000"/>
                <a:alpha val="62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449B4-9B1F-48D3-A5E5-E90FCD4834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0D35B7-B55C-4D8E-B538-45A4DF9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118" y="1371600"/>
            <a:ext cx="8229600" cy="18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Лермонтов и </a:t>
            </a:r>
            <a:r>
              <a:rPr lang="ru-RU" sz="3600" dirty="0" err="1" smtClean="0">
                <a:solidFill>
                  <a:schemeClr val="bg1"/>
                </a:solidFill>
                <a:latin typeface="+mn-lt"/>
              </a:rPr>
              <a:t>врубель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.</a:t>
            </a:r>
            <a:br>
              <a:rPr lang="ru-RU" sz="3600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Пересечение судеб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357694"/>
            <a:ext cx="6400800" cy="1357322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Выполнила: Садовская Анастасия</a:t>
            </a: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 10 «А» класс </a:t>
            </a: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Научный руководитель: Лазо Елена Юрьевна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6072206"/>
            <a:ext cx="187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Санкт-Петербург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2016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188640"/>
            <a:ext cx="232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ГБОУ СОШ №619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Калининского района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7919" y="1052736"/>
            <a:ext cx="349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«МНОГОГРАННАЯ РОССИЯ»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6015022" cy="3000396"/>
          </a:xfrm>
          <a:gradFill flip="none" rotWithShape="1">
            <a:gsLst>
              <a:gs pos="20000">
                <a:schemeClr val="tx1">
                  <a:lumMod val="75000"/>
                </a:schemeClr>
              </a:gs>
              <a:gs pos="20000">
                <a:schemeClr val="tx1">
                  <a:lumMod val="75000"/>
                </a:schemeClr>
              </a:gs>
              <a:gs pos="62000">
                <a:schemeClr val="tx1">
                  <a:lumMod val="65000"/>
                  <a:alpha val="0"/>
                </a:schemeClr>
              </a:gs>
              <a:gs pos="100000">
                <a:schemeClr val="dk1">
                  <a:tint val="70000"/>
                  <a:sat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ПРЕДСКАЗАНИЕ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i="1" dirty="0" smtClean="0"/>
              <a:t>Настанет год, России черный год,</a:t>
            </a:r>
            <a:br>
              <a:rPr lang="ru-RU" sz="2600" i="1" dirty="0" smtClean="0"/>
            </a:br>
            <a:r>
              <a:rPr lang="ru-RU" sz="2600" i="1" dirty="0" smtClean="0"/>
              <a:t>Когда царей корона упадет;</a:t>
            </a:r>
            <a:br>
              <a:rPr lang="ru-RU" sz="2600" i="1" dirty="0" smtClean="0"/>
            </a:br>
            <a:r>
              <a:rPr lang="ru-RU" sz="2600" i="1" dirty="0" smtClean="0"/>
              <a:t>Забудет чернь к ним прежнюю любовь,</a:t>
            </a:r>
            <a:br>
              <a:rPr lang="ru-RU" sz="2600" i="1" dirty="0" smtClean="0"/>
            </a:br>
            <a:r>
              <a:rPr lang="ru-RU" sz="2600" i="1" dirty="0" smtClean="0"/>
              <a:t>И пища многих будет смерть и кровь…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488" y="3786190"/>
            <a:ext cx="5929354" cy="2714644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75000"/>
                </a:schemeClr>
              </a:gs>
              <a:gs pos="20000">
                <a:schemeClr val="tx1">
                  <a:lumMod val="75000"/>
                </a:schemeClr>
              </a:gs>
              <a:gs pos="62000">
                <a:schemeClr val="tx1">
                  <a:lumMod val="65000"/>
                  <a:alpha val="0"/>
                </a:schemeClr>
              </a:gs>
              <a:gs pos="100000">
                <a:schemeClr val="dk1">
                  <a:tint val="70000"/>
                  <a:sat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>
            <a:normAutofit fontScale="32500" lnSpcReduction="20000"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7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i="1" dirty="0" smtClean="0"/>
              <a:t>В полдневный жар в долине Д</a:t>
            </a:r>
            <a:r>
              <a:rPr lang="ru-RU" sz="7400" i="1" dirty="0" smtClean="0"/>
              <a:t>агестана</a:t>
            </a:r>
            <a:r>
              <a:rPr lang="ru-RU" sz="7400" i="1" dirty="0" smtClean="0"/>
              <a:t/>
            </a:r>
            <a:br>
              <a:rPr lang="ru-RU" sz="7400" i="1" dirty="0" smtClean="0"/>
            </a:br>
            <a:r>
              <a:rPr lang="ru-RU" sz="7400" i="1" dirty="0" smtClean="0"/>
              <a:t>С свинцом в груди лежал недвижим я;</a:t>
            </a:r>
            <a:br>
              <a:rPr lang="ru-RU" sz="7400" i="1" dirty="0" smtClean="0"/>
            </a:br>
            <a:r>
              <a:rPr lang="ru-RU" sz="7400" i="1" dirty="0" smtClean="0"/>
              <a:t>Глубокая еще дымилась рана,</a:t>
            </a:r>
            <a:br>
              <a:rPr lang="ru-RU" sz="7400" i="1" dirty="0" smtClean="0"/>
            </a:br>
            <a:r>
              <a:rPr lang="ru-RU" sz="7400" i="1" dirty="0" smtClean="0"/>
              <a:t>По капле кровь </a:t>
            </a:r>
            <a:r>
              <a:rPr lang="ru-RU" sz="7400" i="1" dirty="0" err="1" smtClean="0"/>
              <a:t>точилася</a:t>
            </a:r>
            <a:r>
              <a:rPr lang="ru-RU" sz="7400" i="1" dirty="0" smtClean="0"/>
              <a:t> моя. </a:t>
            </a:r>
            <a:br>
              <a:rPr lang="ru-RU" sz="7400" i="1" dirty="0" smtClean="0"/>
            </a:br>
            <a:r>
              <a:rPr lang="ru-RU" sz="7400" i="1" dirty="0" smtClean="0"/>
              <a:t>Лежал один я на песке долины;</a:t>
            </a:r>
            <a:br>
              <a:rPr lang="ru-RU" sz="7400" i="1" dirty="0" smtClean="0"/>
            </a:br>
            <a:r>
              <a:rPr lang="ru-RU" sz="7400" i="1" dirty="0" smtClean="0"/>
              <a:t>Уступы скал </a:t>
            </a:r>
            <a:r>
              <a:rPr lang="ru-RU" sz="7400" i="1" dirty="0" err="1" smtClean="0"/>
              <a:t>теснилися</a:t>
            </a:r>
            <a:r>
              <a:rPr lang="ru-RU" sz="7400" i="1" dirty="0" smtClean="0"/>
              <a:t> кругом…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Портрет Саввы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files1.adme.ru/files/news/part_94/947760/16974360-R3L8T8D-650-Vrubel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4399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214678" y="428604"/>
            <a:ext cx="5715040" cy="2786082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75000"/>
                </a:schemeClr>
              </a:gs>
              <a:gs pos="20000">
                <a:schemeClr val="tx1">
                  <a:lumMod val="75000"/>
                </a:schemeClr>
              </a:gs>
              <a:gs pos="62000">
                <a:schemeClr val="tx1">
                  <a:lumMod val="65000"/>
                  <a:alpha val="0"/>
                </a:schemeClr>
              </a:gs>
              <a:gs pos="100000">
                <a:schemeClr val="dk1">
                  <a:tint val="70000"/>
                  <a:sat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endParaRPr lang="ru-RU" sz="3300" i="1" dirty="0" smtClean="0"/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5100" i="1" dirty="0" smtClean="0"/>
              <a:t>МОЙ ДЕМОН</a:t>
            </a:r>
            <a:endParaRPr lang="ru-RU" sz="3300" i="1" dirty="0" smtClean="0"/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5100" i="1" dirty="0" smtClean="0"/>
              <a:t>И гордый демон не отстанет,</a:t>
            </a:r>
            <a:br>
              <a:rPr lang="ru-RU" sz="5100" i="1" dirty="0" smtClean="0"/>
            </a:br>
            <a:r>
              <a:rPr lang="ru-RU" sz="5100" i="1" dirty="0" smtClean="0"/>
              <a:t>Пока живу я, от меня,</a:t>
            </a:r>
            <a:br>
              <a:rPr lang="ru-RU" sz="5100" i="1" dirty="0" smtClean="0"/>
            </a:br>
            <a:r>
              <a:rPr lang="ru-RU" sz="5100" i="1" dirty="0" smtClean="0"/>
              <a:t>И ум мой озарять он станет</a:t>
            </a:r>
            <a:br>
              <a:rPr lang="ru-RU" sz="5100" i="1" dirty="0" smtClean="0"/>
            </a:br>
            <a:r>
              <a:rPr lang="ru-RU" sz="5100" i="1" dirty="0" smtClean="0"/>
              <a:t>Лучом чудесного огня</a:t>
            </a:r>
            <a:r>
              <a:rPr lang="ru-RU" sz="5100" dirty="0" smtClean="0"/>
              <a:t>;</a:t>
            </a:r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000" i="1" dirty="0" smtClean="0"/>
              <a:t>                                                                                                    </a:t>
            </a:r>
            <a:r>
              <a:rPr lang="ru-RU" sz="2900" i="1" dirty="0" smtClean="0"/>
              <a:t>1829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643314"/>
            <a:ext cx="6015022" cy="285752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75000"/>
                </a:schemeClr>
              </a:gs>
              <a:gs pos="20000">
                <a:schemeClr val="tx1">
                  <a:lumMod val="75000"/>
                </a:schemeClr>
              </a:gs>
              <a:gs pos="62000">
                <a:schemeClr val="tx1">
                  <a:lumMod val="65000"/>
                  <a:alpha val="0"/>
                </a:schemeClr>
              </a:gs>
              <a:gs pos="100000">
                <a:schemeClr val="dk1">
                  <a:tint val="70000"/>
                  <a:sat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800" i="1" dirty="0" smtClean="0"/>
              <a:t>МОЛИТВА</a:t>
            </a:r>
          </a:p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800" i="1" dirty="0" smtClean="0"/>
              <a:t>Не обвиняй меня, всесильный…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За то, что мир земной мне тесен,</a:t>
            </a:r>
            <a:br>
              <a:rPr lang="ru-RU" sz="2800" i="1" dirty="0" smtClean="0"/>
            </a:br>
            <a:r>
              <a:rPr lang="ru-RU" sz="2800" i="1" dirty="0" smtClean="0"/>
              <a:t>К тебе ж </a:t>
            </a:r>
            <a:r>
              <a:rPr lang="ru-RU" sz="2800" i="1" dirty="0" smtClean="0"/>
              <a:t>приникнуть </a:t>
            </a:r>
            <a:r>
              <a:rPr lang="ru-RU" sz="2800" i="1" dirty="0" smtClean="0"/>
              <a:t>я боюсь,</a:t>
            </a:r>
            <a:br>
              <a:rPr lang="ru-RU" sz="2800" i="1" dirty="0" smtClean="0"/>
            </a:br>
            <a:r>
              <a:rPr lang="ru-RU" sz="2800" i="1" dirty="0" smtClean="0"/>
              <a:t>И часто звуком грешных песен</a:t>
            </a:r>
            <a:br>
              <a:rPr lang="ru-RU" sz="2800" i="1" dirty="0" smtClean="0"/>
            </a:br>
            <a:r>
              <a:rPr lang="ru-RU" sz="2800" i="1" dirty="0" smtClean="0"/>
              <a:t>Я, боже, не тебе молюсь.</a:t>
            </a:r>
            <a:br>
              <a:rPr lang="ru-RU" sz="2800" i="1" dirty="0" smtClean="0"/>
            </a:br>
            <a:r>
              <a:rPr lang="ru-RU" sz="2800" i="1" dirty="0" smtClean="0"/>
              <a:t>                                             </a:t>
            </a:r>
            <a:r>
              <a:rPr lang="ru-RU" i="1" dirty="0" smtClean="0"/>
              <a:t>1829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journal-shkolniku.ru/img/vrubpovdem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00166" y="214290"/>
            <a:ext cx="5857916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Демон поверженный</a:t>
            </a:r>
            <a:r>
              <a:rPr kumimoji="0" lang="ru-RU" sz="32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5000660" cy="1143008"/>
          </a:xfrm>
        </p:spPr>
        <p:txBody>
          <a:bodyPr>
            <a:normAutofit fontScale="90000"/>
          </a:bodyPr>
          <a:lstStyle/>
          <a:p>
            <a:r>
              <a:rPr lang="ru-RU" sz="6700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Демон сидящий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3074" name="Picture 2" descr="http://smallbay.ru/images2/vrube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Василий Розанов : «Материя Лермонтова была высшая, не наша, не земная…»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357694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Александр Бенуа :</a:t>
            </a:r>
            <a:r>
              <a:rPr kumimoji="0" lang="ru-RU" sz="4400" b="1" i="0" u="none" strike="noStrike" kern="1200" cap="none" spc="0" normalizeH="0" noProof="0" dirty="0" smtClean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«Верится, что Князь Мира позировал ему. Есть что-то глубоко правдивое в этих ужасных и прекрасных, до слез волнующих картинах…»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3429024" cy="66437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 гордый демон не отстанет,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Пока живу я, от меня,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 ум мой озарять он станет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Лучом чудесного огня;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Покажет образ совершенства —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 вдруг отнимет навсегда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И, дав предчувствия блаженства,</a:t>
            </a:r>
            <a:b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Не даст мне счастья никогда.</a:t>
            </a:r>
            <a:r>
              <a:rPr lang="ru-RU" sz="5400" dirty="0" smtClean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3" name="Рисунок 2" descr="тамара и демо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-142900"/>
            <a:ext cx="5286412" cy="707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5742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</a:rPr>
              <a:t>Цель работы:</a:t>
            </a:r>
            <a:endParaRPr lang="ru-RU" sz="4800" i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571800" y="285749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Задачи: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928" y="1457324"/>
            <a:ext cx="8229600" cy="147161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пересечения судеб великих  М.А. Врубеля и М.Ю. Лермонтова и рассмотреть влияние  «Демона» на их жизни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857628"/>
            <a:ext cx="87154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Изучить процесс создания  произведений</a:t>
            </a:r>
            <a:endParaRPr kumimoji="0" lang="ru-RU" sz="2400" b="1" i="1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Рассмотреть участие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Демона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творчестве М.А. Врубеля и М.Ю. Лермонтова</a:t>
            </a:r>
            <a:endParaRPr kumimoji="0" lang="ru-RU" sz="2400" b="1" i="1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Выявить значения темы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творчестве этих художников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143239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8926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(1814-1841) </a:t>
            </a:r>
            <a:endParaRPr lang="ru-RU" sz="4400" i="1" dirty="0">
              <a:solidFill>
                <a:schemeClr val="tx2">
                  <a:lumMod val="10000"/>
                </a:schemeClr>
              </a:solidFill>
              <a:effectLst/>
              <a:latin typeface="+mn-lt"/>
            </a:endParaRPr>
          </a:p>
        </p:txBody>
      </p:sp>
      <p:pic>
        <p:nvPicPr>
          <p:cNvPr id="22530" name="Picture 2" descr="http://vrubel-lermontov.ru/i/vrubel_portraits/vrubel-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305" y="1785926"/>
            <a:ext cx="3054877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-1943088" y="535783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100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(</a:t>
            </a:r>
            <a:r>
              <a:rPr lang="ru-RU" sz="4400" b="1" i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1856-1910</a:t>
            </a:r>
            <a:r>
              <a:rPr kumimoji="0" lang="ru-RU" sz="4100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) </a:t>
            </a:r>
            <a:endParaRPr kumimoji="0" lang="ru-RU" sz="4100" i="1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4740" y="571480"/>
            <a:ext cx="3259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Михаил Юрьевич ЛЕРМОНТОВ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571480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Михаил Александрович ВРУБЕЛЬ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Биографические совпадения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1\Desktop\врубель\vrube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4"/>
            <a:ext cx="528641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1\Desktop\врубель\1419166888_495_26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2638"/>
            <a:ext cx="4714875" cy="486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Лермонтов-художник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762375" cy="3919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64330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57950" y="5072074"/>
            <a:ext cx="188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В.А.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Лопухина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1835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6000768"/>
            <a:ext cx="18870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А.Н.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Муравьёв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1836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072074"/>
            <a:ext cx="1781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Герцог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Лерма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1833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486" name="Picture 6" descr="http://feb-web.ru/feb/lermont/pictures/k80-1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785926"/>
            <a:ext cx="3857652" cy="4262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14744" y="5072074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«Вид  Пятигорска»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07" name="Picture 3" descr="Лермонтов - Пятигорск. масло, 18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737287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 descr="Lermontov TiflisG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650082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Лермонтов Кавказский вид возле селения Сион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710" y="1557368"/>
            <a:ext cx="7191372" cy="4800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786578" y="6215082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«Вид Тифлиса»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85" y="6215082"/>
            <a:ext cx="4562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«Кавказский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 возле селения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Сиони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Портреты Н.И.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Забелы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- Врубель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2" name="Picture 4" descr="http://gorod.tomsk.ru/uploads/28460/1239244661/8fc5b28793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28575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stihi.ru/pics/2014/10/09/1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528641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42886" y="214290"/>
            <a:ext cx="882970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ИЛЛЮСТРАЦИИ К ПОВЕСТИ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М.Ю. ЛЕРМОНТОВА „ДЕМОН“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Рисунок 3" descr="воро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79603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11.photobucket.com/albums/a161/vivien_m/Vrubel/c66371b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233" y="256266"/>
            <a:ext cx="3585387" cy="553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нгел и демо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6530" y="527073"/>
            <a:ext cx="3710940" cy="618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Автопортреты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http://vrubel-lermontov.ru/i/vrubel_portraits/avto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1357298"/>
            <a:ext cx="392905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liturok.in.ua/uploads/posts/2015-01/1421083373_lermontov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35771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4041</TotalTime>
  <Words>219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Лермонтов и врубель. Пересечение судеб</vt:lpstr>
      <vt:lpstr>Цель работы:</vt:lpstr>
      <vt:lpstr>(1814-1841) </vt:lpstr>
      <vt:lpstr>Биографические совпадения</vt:lpstr>
      <vt:lpstr>Лермонтов-художник</vt:lpstr>
      <vt:lpstr>Слайд 6</vt:lpstr>
      <vt:lpstr> Портреты Н.И. Забелы - Врубель</vt:lpstr>
      <vt:lpstr>Слайд 8</vt:lpstr>
      <vt:lpstr>Автопортреты</vt:lpstr>
      <vt:lpstr>Слайд 10</vt:lpstr>
      <vt:lpstr>Портрет Саввы</vt:lpstr>
      <vt:lpstr>Слайд 12</vt:lpstr>
      <vt:lpstr>Слайд 13</vt:lpstr>
      <vt:lpstr>Демон сидящий </vt:lpstr>
      <vt:lpstr>Василий Розанов : «Материя Лермонтова была высшая, не наша, не земная…»</vt:lpstr>
      <vt:lpstr>И гордый демон не отстанет, Пока живу я, от меня, И ум мой озарять он станет Лучом чудесного огня; Покажет образ совершенства — И вдруг отнимет навсегда И, дав предчувствия блаженства, Не даст мне счастья никогда. 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Пересечение судеб демон</dc:title>
  <dc:creator>U1</dc:creator>
  <cp:lastModifiedBy>U1</cp:lastModifiedBy>
  <cp:revision>42</cp:revision>
  <dcterms:created xsi:type="dcterms:W3CDTF">2016-03-02T12:19:27Z</dcterms:created>
  <dcterms:modified xsi:type="dcterms:W3CDTF">2016-04-14T10:22:36Z</dcterms:modified>
</cp:coreProperties>
</file>