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65" r:id="rId11"/>
    <p:sldId id="263" r:id="rId12"/>
    <p:sldId id="264" r:id="rId13"/>
    <p:sldId id="291" r:id="rId14"/>
    <p:sldId id="292" r:id="rId15"/>
    <p:sldId id="266" r:id="rId16"/>
    <p:sldId id="258" r:id="rId17"/>
    <p:sldId id="295" r:id="rId18"/>
    <p:sldId id="293" r:id="rId19"/>
    <p:sldId id="276" r:id="rId20"/>
    <p:sldId id="277" r:id="rId21"/>
    <p:sldId id="278" r:id="rId22"/>
    <p:sldId id="279" r:id="rId23"/>
    <p:sldId id="294" r:id="rId24"/>
    <p:sldId id="280" r:id="rId25"/>
    <p:sldId id="281" r:id="rId26"/>
    <p:sldId id="296" r:id="rId27"/>
    <p:sldId id="27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авел" initials="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00340235248378E-2"/>
          <c:y val="3.0866359269839369E-2"/>
          <c:w val="0.52989975211431906"/>
          <c:h val="0.9635215754083716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0.3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  <c:pt idx="3">
                  <c:v>НЕ ПОНЯЛ ВОПРОСА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0.9</c:v>
                </c:pt>
                <c:pt idx="1">
                  <c:v>3.2</c:v>
                </c:pt>
                <c:pt idx="2">
                  <c:v>0.9</c:v>
                </c:pt>
                <c:pt idx="3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cat>
            <c:strRef>
              <c:f>Лист1!$A$2:$A$5</c:f>
              <c:strCache>
                <c:ptCount val="4"/>
                <c:pt idx="0">
                  <c:v>Дискриминация кого-то по чему-либо</c:v>
                </c:pt>
                <c:pt idx="1">
                  <c:v>Шаблон действий при каких-то условиях</c:v>
                </c:pt>
                <c:pt idx="2">
                  <c:v>Не знаю</c:v>
                </c:pt>
                <c:pt idx="3">
                  <c:v>"Жить и относиться к другим людям следуя стереотипам"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9.1999999999999993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ЗАТРУДНЯЮСЬ ОТВЕТИТЬ</c:v>
                </c:pt>
                <c:pt idx="1">
                  <c:v>ДА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0.185</cdr:x>
      <cdr:y>0.75409</cdr:y>
    </cdr:from>
    <cdr:to>
      <cdr:x>0.29612</cdr:x>
      <cdr:y>0.95612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2512" y="34129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400" dirty="0" smtClean="0"/>
            <a:t>11%</a:t>
          </a:r>
          <a:endParaRPr lang="ru-RU" sz="4400" dirty="0"/>
        </a:p>
      </cdr:txBody>
    </cdr:sp>
  </cdr:relSizeAnchor>
  <cdr:relSizeAnchor xmlns:cdr="http://schemas.openxmlformats.org/drawingml/2006/chartDrawing">
    <cdr:from>
      <cdr:x>0.41907</cdr:x>
      <cdr:y>0.57908</cdr:y>
    </cdr:from>
    <cdr:to>
      <cdr:x>0.53018</cdr:x>
      <cdr:y>0.78111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48740" y="26208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5400" dirty="0" smtClean="0"/>
            <a:t>40%</a:t>
          </a:r>
          <a:endParaRPr lang="ru-RU" sz="5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0.465</cdr:x>
      <cdr:y>0.45102</cdr:y>
    </cdr:from>
    <cdr:to>
      <cdr:x>0.57612</cdr:x>
      <cdr:y>0.65306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6768" y="2188840"/>
          <a:ext cx="914474" cy="980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800" dirty="0" smtClean="0"/>
            <a:t>41%</a:t>
          </a:r>
          <a:endParaRPr lang="ru-RU" sz="48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E2E8-578C-4AFC-A2B3-4D5AD5E45D6A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11E2-B3F2-44B5-80E3-496BDD915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8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E2E8-578C-4AFC-A2B3-4D5AD5E45D6A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11E2-B3F2-44B5-80E3-496BDD915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45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E2E8-578C-4AFC-A2B3-4D5AD5E45D6A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11E2-B3F2-44B5-80E3-496BDD915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03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E2E8-578C-4AFC-A2B3-4D5AD5E45D6A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11E2-B3F2-44B5-80E3-496BDD915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99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E2E8-578C-4AFC-A2B3-4D5AD5E45D6A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11E2-B3F2-44B5-80E3-496BDD915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45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E2E8-578C-4AFC-A2B3-4D5AD5E45D6A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11E2-B3F2-44B5-80E3-496BDD915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49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E2E8-578C-4AFC-A2B3-4D5AD5E45D6A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11E2-B3F2-44B5-80E3-496BDD915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09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E2E8-578C-4AFC-A2B3-4D5AD5E45D6A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11E2-B3F2-44B5-80E3-496BDD915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2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E2E8-578C-4AFC-A2B3-4D5AD5E45D6A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11E2-B3F2-44B5-80E3-496BDD915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0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E2E8-578C-4AFC-A2B3-4D5AD5E45D6A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11E2-B3F2-44B5-80E3-496BDD915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2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E2E8-578C-4AFC-A2B3-4D5AD5E45D6A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11E2-B3F2-44B5-80E3-496BDD915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81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0E2E8-578C-4AFC-A2B3-4D5AD5E45D6A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E11E2-B3F2-44B5-80E3-496BDD915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09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yberleninka.ru/article/n/stereotipy-mezhnatsionalnogo-vospriyatiya" TargetMode="External"/><Relationship Id="rId2" Type="http://schemas.openxmlformats.org/officeDocument/2006/relationships/hyperlink" Target="http://uznamania.ru/stereotipnoe-myshlenie-khorosho-eto-li-plokho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Стереотипность стереотипов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80157" y="332655"/>
            <a:ext cx="6623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№619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199" y="4005064"/>
            <a:ext cx="25240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Выполнил: </a:t>
            </a:r>
          </a:p>
          <a:p>
            <a:r>
              <a:rPr lang="ru-RU" dirty="0" smtClean="0"/>
              <a:t>Ученик 10 «А» класса</a:t>
            </a:r>
          </a:p>
          <a:p>
            <a:r>
              <a:rPr lang="ru-RU" dirty="0" smtClean="0"/>
              <a:t>Корчагин Артем</a:t>
            </a:r>
          </a:p>
          <a:p>
            <a:endParaRPr lang="ru-RU" dirty="0"/>
          </a:p>
          <a:p>
            <a:r>
              <a:rPr lang="ru-RU" dirty="0" smtClean="0"/>
              <a:t>Научный руководитель:</a:t>
            </a:r>
          </a:p>
          <a:p>
            <a:r>
              <a:rPr lang="ru-RU" dirty="0" smtClean="0"/>
              <a:t>Соловьев В.Д.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81167" y="6047422"/>
            <a:ext cx="1821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Санкт-Петербург</a:t>
            </a:r>
          </a:p>
          <a:p>
            <a:pPr algn="ctr"/>
            <a:r>
              <a:rPr lang="ru-RU" dirty="0" smtClean="0"/>
              <a:t>2016 год</a:t>
            </a:r>
          </a:p>
        </p:txBody>
      </p:sp>
    </p:spTree>
    <p:extLst>
      <p:ext uri="{BB962C8B-B14F-4D97-AF65-F5344CB8AC3E}">
        <p14:creationId xmlns:p14="http://schemas.microsoft.com/office/powerpoint/2010/main" val="587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178696" cy="63408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Стереотип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55031"/>
            <a:ext cx="453650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Впервые термин </a:t>
            </a:r>
            <a:r>
              <a:rPr lang="ru-RU" i="1" u="sng" dirty="0" smtClean="0"/>
              <a:t>стереотип</a:t>
            </a:r>
            <a:r>
              <a:rPr lang="ru-RU" dirty="0" smtClean="0"/>
              <a:t> </a:t>
            </a:r>
            <a:r>
              <a:rPr lang="ru-RU" dirty="0" smtClean="0"/>
              <a:t>ввел </a:t>
            </a:r>
            <a:r>
              <a:rPr lang="ru-RU" dirty="0" err="1" smtClean="0"/>
              <a:t>Уолтер</a:t>
            </a:r>
            <a:r>
              <a:rPr lang="ru-RU" dirty="0" smtClean="0"/>
              <a:t> </a:t>
            </a:r>
            <a:r>
              <a:rPr lang="ru-RU" dirty="0" err="1" smtClean="0"/>
              <a:t>Липпман</a:t>
            </a:r>
            <a:r>
              <a:rPr lang="ru-RU" dirty="0" smtClean="0"/>
              <a:t>. Данное понятие использовал в книге «Общественное мнение». Этим </a:t>
            </a:r>
            <a:r>
              <a:rPr lang="ru-RU" dirty="0"/>
              <a:t>словом он пытался описать метод, с помощью которого общество пытается </a:t>
            </a:r>
            <a:r>
              <a:rPr lang="ru-RU" dirty="0" smtClean="0"/>
              <a:t>категорировать </a:t>
            </a:r>
            <a:r>
              <a:rPr lang="ru-RU" dirty="0"/>
              <a:t>людей</a:t>
            </a:r>
            <a:r>
              <a:rPr lang="ru-RU" dirty="0" smtClean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455" y="30088"/>
            <a:ext cx="2575545" cy="38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55435" y="4036422"/>
            <a:ext cx="180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Уолтер</a:t>
            </a:r>
            <a:r>
              <a:rPr lang="ru-RU" dirty="0"/>
              <a:t> </a:t>
            </a:r>
            <a:r>
              <a:rPr lang="ru-RU" dirty="0" err="1"/>
              <a:t>Липпман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35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343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 err="1" smtClean="0"/>
              <a:t>Cтереотипы</a:t>
            </a:r>
            <a:r>
              <a:rPr lang="ru-RU" dirty="0" smtClean="0"/>
              <a:t> являются составной частью массовой культуры.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Именно </a:t>
            </a:r>
            <a:r>
              <a:rPr lang="ru-RU" dirty="0" smtClean="0"/>
              <a:t>на стереотипах основаны такие явления, как </a:t>
            </a:r>
            <a:r>
              <a:rPr lang="ru-RU" dirty="0" smtClean="0"/>
              <a:t>:</a:t>
            </a:r>
          </a:p>
          <a:p>
            <a:r>
              <a:rPr lang="ru-RU" dirty="0" smtClean="0"/>
              <a:t>расизм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smtClean="0"/>
              <a:t>сексизм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err="1"/>
              <a:t>и</a:t>
            </a:r>
            <a:r>
              <a:rPr lang="ru-RU" dirty="0" err="1" smtClean="0"/>
              <a:t>сламофобия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smtClean="0"/>
              <a:t>большинстве случаев стереотипы </a:t>
            </a:r>
            <a:r>
              <a:rPr lang="ru-RU" dirty="0" err="1" smtClean="0"/>
              <a:t>бъединяют</a:t>
            </a:r>
            <a:r>
              <a:rPr lang="ru-RU" dirty="0" smtClean="0"/>
              <a:t> </a:t>
            </a:r>
            <a:r>
              <a:rPr lang="ru-RU" dirty="0" smtClean="0"/>
              <a:t>людей в некие группы.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56280"/>
            <a:ext cx="1688480" cy="225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53136"/>
            <a:ext cx="3045588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2940"/>
            <a:ext cx="8229600" cy="79581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Стереотипы </a:t>
            </a:r>
            <a:r>
              <a:rPr lang="ru-RU" dirty="0" smtClean="0">
                <a:solidFill>
                  <a:srgbClr val="FF0000"/>
                </a:solidFill>
              </a:rPr>
              <a:t>формируются на основе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1063239"/>
            <a:ext cx="27363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возраста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1929803"/>
            <a:ext cx="27363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3106141"/>
            <a:ext cx="27363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расы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4427511"/>
            <a:ext cx="27363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профессии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5654962"/>
            <a:ext cx="27363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национальности</a:t>
            </a:r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3923925" y="938459"/>
            <a:ext cx="1296144" cy="753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3923922" y="1949039"/>
            <a:ext cx="1296144" cy="753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3923923" y="3119999"/>
            <a:ext cx="1296144" cy="753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3924573" y="4446747"/>
            <a:ext cx="1296144" cy="753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3923924" y="5654962"/>
            <a:ext cx="1296144" cy="753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457200" y="938459"/>
            <a:ext cx="3466727" cy="591954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Старик – больной и </a:t>
            </a:r>
            <a:r>
              <a:rPr lang="ru-RU" dirty="0" smtClean="0">
                <a:solidFill>
                  <a:srgbClr val="FF0000"/>
                </a:solidFill>
              </a:rPr>
              <a:t>мудрый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Блондинки – «</a:t>
            </a:r>
            <a:r>
              <a:rPr lang="ru-RU" dirty="0">
                <a:solidFill>
                  <a:srgbClr val="FF0000"/>
                </a:solidFill>
              </a:rPr>
              <a:t>не умные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«Ты же чёрный, у тебя в подвале есть </a:t>
            </a:r>
            <a:r>
              <a:rPr lang="ru-RU" dirty="0" smtClean="0">
                <a:solidFill>
                  <a:srgbClr val="FF0000"/>
                </a:solidFill>
              </a:rPr>
              <a:t>бас-гитара, и ты умеешь на ней играть»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Бухгалтер обязательно женщина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Русские живут с медведем в шапке-ушанке и играют на балалайке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5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-10264" y="-3733"/>
            <a:ext cx="9154264" cy="2352613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Стереотипы в большинстве случаев носят нейтральный характер, однако при их переносе от конкретного человека на группу людей часто приобретают негативный оттенок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98" y="2964868"/>
            <a:ext cx="1432540" cy="14278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2636" y="3501008"/>
            <a:ext cx="34550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При совершении террористических актов, мы </a:t>
            </a:r>
            <a:r>
              <a:rPr lang="ru-RU" sz="2000" dirty="0">
                <a:solidFill>
                  <a:srgbClr val="FF0000"/>
                </a:solidFill>
              </a:rPr>
              <a:t>думаем, что это </a:t>
            </a:r>
            <a:r>
              <a:rPr lang="ru-RU" sz="2000" dirty="0" smtClean="0">
                <a:solidFill>
                  <a:srgbClr val="FF0000"/>
                </a:solidFill>
              </a:rPr>
              <a:t>организовали мусульмане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  <a:r>
              <a:rPr lang="ru-RU" sz="2000" dirty="0" smtClean="0">
                <a:solidFill>
                  <a:srgbClr val="FF0000"/>
                </a:solidFill>
              </a:rPr>
              <a:t>Стереотип исходит из того, что </a:t>
            </a:r>
            <a:r>
              <a:rPr lang="ru-RU" sz="2000" dirty="0">
                <a:solidFill>
                  <a:srgbClr val="FF0000"/>
                </a:solidFill>
              </a:rPr>
              <a:t>первые крупные </a:t>
            </a:r>
            <a:r>
              <a:rPr lang="ru-RU" sz="2000" dirty="0" smtClean="0">
                <a:solidFill>
                  <a:srgbClr val="FF0000"/>
                </a:solidFill>
              </a:rPr>
              <a:t>теракты в нашей стране устраивали «</a:t>
            </a:r>
            <a:r>
              <a:rPr lang="ru-RU" sz="2000" dirty="0" err="1" smtClean="0">
                <a:solidFill>
                  <a:srgbClr val="FF0000"/>
                </a:solidFill>
              </a:rPr>
              <a:t>псевдомусульмане</a:t>
            </a:r>
            <a:r>
              <a:rPr lang="ru-RU" sz="2000" dirty="0" smtClean="0">
                <a:solidFill>
                  <a:srgbClr val="FF0000"/>
                </a:solidFill>
              </a:rPr>
              <a:t>» - ваххабиты.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13" y="4396616"/>
            <a:ext cx="4101811" cy="19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0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37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/>
              <a:t>Но!</a:t>
            </a:r>
          </a:p>
          <a:p>
            <a:pPr marL="0" indent="0" algn="ctr">
              <a:buNone/>
            </a:pPr>
            <a:endParaRPr lang="ru-RU" sz="5400" dirty="0" smtClean="0"/>
          </a:p>
          <a:p>
            <a:pPr marL="0" indent="0" algn="ctr">
              <a:buNone/>
            </a:pPr>
            <a:r>
              <a:rPr lang="ru-RU" dirty="0" smtClean="0"/>
              <a:t>В психологии выделяется схожее понятие со стереотипом – это </a:t>
            </a:r>
            <a:r>
              <a:rPr lang="ru-RU" i="1" dirty="0" smtClean="0"/>
              <a:t>ассоциация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7090" y="4797152"/>
            <a:ext cx="8533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Подберите все слова ассоциации к слову «школьник»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707"/>
            <a:ext cx="3394720" cy="778098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Ассоциация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22002"/>
            <a:ext cx="5112568" cy="4525963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Ассоциация</a:t>
            </a:r>
            <a:r>
              <a:rPr lang="ru-RU" sz="2400" dirty="0" smtClean="0"/>
              <a:t> - введенный английским философом Дж. Гоббсом термин, обозначающий связь между элементами мыслительного процесса, заключающуюся в том, что появление при определенных условиях одного элемента влечет за собой появление другого или нескольких элементов. 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90" y="7707"/>
            <a:ext cx="2318247" cy="256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557" y="4277258"/>
            <a:ext cx="3884256" cy="25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73037" y="2636912"/>
            <a:ext cx="1144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Дж. </a:t>
            </a:r>
            <a:r>
              <a:rPr lang="ru-RU" dirty="0" smtClean="0"/>
              <a:t>Гоббс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4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44" y="75005"/>
            <a:ext cx="296267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Мышление </a:t>
            </a:r>
            <a:r>
              <a:rPr lang="ru-RU" dirty="0" smtClean="0"/>
              <a:t>человека может </a:t>
            </a:r>
            <a:r>
              <a:rPr lang="ru-RU" dirty="0" smtClean="0"/>
              <a:t>быть разделено на два типа по принципу восприятия реальности.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Пользователь\AppData\Local\Microsoft\Windows\Temporary Internet Files\Content.IE5\678AY4T4\250px-1543,AndreasVesalius'Fabrica,BaseOfTheBrai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80926"/>
            <a:ext cx="3693368" cy="390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 rot="13198368">
            <a:off x="2929989" y="2371685"/>
            <a:ext cx="1440160" cy="792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28400" y="1291746"/>
            <a:ext cx="240536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Стереотипное </a:t>
            </a:r>
            <a:endParaRPr lang="ru-RU" sz="2800" dirty="0" smtClean="0"/>
          </a:p>
          <a:p>
            <a:r>
              <a:rPr lang="ru-RU" sz="2800" dirty="0" smtClean="0"/>
              <a:t>мышление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6" name="Стрелка вправо 5"/>
          <p:cNvSpPr/>
          <p:nvPr/>
        </p:nvSpPr>
        <p:spPr>
          <a:xfrm rot="18730922">
            <a:off x="6011568" y="2158134"/>
            <a:ext cx="1379140" cy="804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21062" y="1047517"/>
            <a:ext cx="21130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Осознанное </a:t>
            </a:r>
            <a:endParaRPr lang="ru-RU" sz="2800" dirty="0" smtClean="0"/>
          </a:p>
          <a:p>
            <a:r>
              <a:rPr lang="ru-RU" sz="2800" dirty="0" smtClean="0"/>
              <a:t>мышление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10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330945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4849"/>
            <a:ext cx="5620680" cy="374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6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ГЛАВА 2 </a:t>
            </a:r>
            <a:br>
              <a:rPr lang="ru-RU" dirty="0" smtClean="0"/>
            </a:br>
            <a:r>
              <a:rPr lang="ru-RU" dirty="0" smtClean="0"/>
              <a:t>Практическая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Задача опроса: выявить стереотипность стереотипа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Был проведен опрос:</a:t>
            </a:r>
          </a:p>
          <a:p>
            <a:r>
              <a:rPr lang="ru-RU" dirty="0" smtClean="0"/>
              <a:t>Людей, принявших участие в опросе: 92</a:t>
            </a:r>
          </a:p>
          <a:p>
            <a:r>
              <a:rPr lang="ru-RU" dirty="0"/>
              <a:t>Вопросы:</a:t>
            </a:r>
            <a:br>
              <a:rPr lang="ru-RU" dirty="0"/>
            </a:br>
            <a:r>
              <a:rPr lang="ru-RU" dirty="0"/>
              <a:t>Имеют ли стереотипы чисто негативный характер</a:t>
            </a:r>
            <a:r>
              <a:rPr lang="ru-RU" dirty="0" smtClean="0"/>
              <a:t>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Имеет ли по Вашему мнению «Стереотип» стереотипы</a:t>
            </a:r>
            <a:r>
              <a:rPr lang="ru-RU" dirty="0" smtClean="0"/>
              <a:t>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 чем связано «Стереотипное мышление»?</a:t>
            </a:r>
            <a:br>
              <a:rPr lang="ru-RU" dirty="0"/>
            </a:br>
            <a:r>
              <a:rPr lang="ru-RU" dirty="0"/>
              <a:t>У вас присутствует «Стереотипное мышление</a:t>
            </a:r>
            <a:r>
              <a:rPr lang="ru-RU" dirty="0" smtClean="0"/>
              <a:t>»?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2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Имеют ли стереотипы </a:t>
            </a:r>
            <a:r>
              <a:rPr lang="ru-RU" dirty="0"/>
              <a:t>чисто </a:t>
            </a:r>
            <a:r>
              <a:rPr lang="ru-RU" dirty="0" smtClean="0"/>
              <a:t>негативный характер?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0393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9112" y="2307319"/>
            <a:ext cx="92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16%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52878" y="2843644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3%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4941168"/>
            <a:ext cx="138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80%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9161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517 0.55232 L -0.2441 0.55232 C -0.16302 0.55232 -0.06302 0.39375 -0.06302 0.26482 L -0.06302 -0.0212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-2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Выявить </a:t>
            </a:r>
            <a:r>
              <a:rPr lang="ru-RU" dirty="0" smtClean="0"/>
              <a:t>ошибочность мнения людей о </a:t>
            </a:r>
            <a:r>
              <a:rPr lang="ru-RU" dirty="0" smtClean="0"/>
              <a:t>стереотипах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5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Имеет ли по Вашему мнению «Стереотип» стереотипы?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496165"/>
              </p:ext>
            </p:extLst>
          </p:nvPr>
        </p:nvGraphicFramePr>
        <p:xfrm>
          <a:off x="457200" y="1600200"/>
          <a:ext cx="8229600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2901736"/>
            <a:ext cx="1159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39%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1964159"/>
            <a:ext cx="1159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10%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860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чем связано «Стереотипное мышление»?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64104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6966" y="2852936"/>
            <a:ext cx="1473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42%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3200032"/>
            <a:ext cx="1159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37%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5517232"/>
            <a:ext cx="938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6%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5301208"/>
            <a:ext cx="1250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15%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617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вас присутствует «Стереотипное мышление»?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879538"/>
              </p:ext>
            </p:extLst>
          </p:nvPr>
        </p:nvGraphicFramePr>
        <p:xfrm>
          <a:off x="457200" y="1600200"/>
          <a:ext cx="8229600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2924944"/>
            <a:ext cx="138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42%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5163289"/>
            <a:ext cx="107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16%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890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бороться со стереотипностью в мышлении?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916832"/>
            <a:ext cx="2746648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 Принимать других, как себя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2852936"/>
            <a:ext cx="2746648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 Обращаться реже к  СМИ (они напичканы стереотипами)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38528" y="3789040"/>
            <a:ext cx="2746648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 Путешествовать, открывать неизведанные для вас места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4941168"/>
            <a:ext cx="2857912" cy="14401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4. ЧИТАТЬ!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33256"/>
            <a:ext cx="2195736" cy="112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88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923928" cy="980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Вы видите на Картинке?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0547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1) – КЛЕТКА</a:t>
            </a:r>
          </a:p>
          <a:p>
            <a:pPr marL="0" indent="0">
              <a:buNone/>
            </a:pPr>
            <a:r>
              <a:rPr lang="ru-RU" dirty="0" smtClean="0"/>
              <a:t> 2) – КУПОЛ</a:t>
            </a:r>
            <a:br>
              <a:rPr lang="ru-RU" dirty="0" smtClean="0"/>
            </a:br>
            <a:r>
              <a:rPr lang="ru-RU" dirty="0" smtClean="0"/>
              <a:t> 3) – БЕСЕДКА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4) – СВЕТИЛЬНИК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145" y="1426645"/>
            <a:ext cx="4604792" cy="460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80312" y="116632"/>
            <a:ext cx="17636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P.S.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138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1)В нашем обществе стереотипы имеют свои «стереотипы», и из-за этого смысл стереотипа теряется.</a:t>
            </a:r>
            <a:br>
              <a:rPr lang="ru-RU" dirty="0" smtClean="0"/>
            </a:br>
            <a:r>
              <a:rPr lang="ru-RU" dirty="0" smtClean="0"/>
              <a:t>2) Многие люди, сами того не ведая, относиться к другим людям судя по стереотипам связанные с данным человеком.</a:t>
            </a:r>
            <a:br>
              <a:rPr lang="ru-RU" dirty="0" smtClean="0"/>
            </a:br>
            <a:r>
              <a:rPr lang="ru-RU" dirty="0" smtClean="0"/>
              <a:t>3)Очень мало людей обладающих Осознанным мышлением, которые в обычных вещах видят нечто большее, для остальных нужно необычные вещи.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6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/>
              <a:t>4) </a:t>
            </a:r>
            <a:r>
              <a:rPr lang="ru-RU" dirty="0" smtClean="0"/>
              <a:t>Стереотипное </a:t>
            </a:r>
            <a:r>
              <a:rPr lang="ru-RU" dirty="0" smtClean="0"/>
              <a:t>мышление помогает, совершать рутинные действия, не задумываясь над процессом данного действия.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/>
              <a:t>5</a:t>
            </a:r>
            <a:r>
              <a:rPr lang="ru-RU" dirty="0" smtClean="0"/>
              <a:t>) </a:t>
            </a:r>
            <a:r>
              <a:rPr lang="ru-RU" dirty="0" smtClean="0"/>
              <a:t>Многие стереотипы «спасают наши жизни»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6) </a:t>
            </a:r>
            <a:r>
              <a:rPr lang="ru-RU" dirty="0" smtClean="0"/>
              <a:t>Сейчас очень толерантное время, и многие люди уже не воспринимают «серьезно» негативные стереотипы к кому-то по чему-то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7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hlinkClick r:id="rId2"/>
              </a:rPr>
              <a:t>Е</a:t>
            </a:r>
            <a:r>
              <a:rPr lang="ru-RU" dirty="0">
                <a:hlinkClick r:id="rId2"/>
              </a:rPr>
              <a:t>. Е. Соколова. Ассоциация - история и научная </a:t>
            </a:r>
            <a:r>
              <a:rPr lang="ru-RU" dirty="0" smtClean="0">
                <a:hlinkClick r:id="rId2"/>
              </a:rPr>
              <a:t>теория. </a:t>
            </a:r>
            <a:r>
              <a:rPr lang="en-US" dirty="0" smtClean="0">
                <a:hlinkClick r:id="rId2"/>
              </a:rPr>
              <a:t>URL:www.psychologos.ru/articles/view/associaciya</a:t>
            </a:r>
            <a:r>
              <a:rPr lang="en-US" dirty="0">
                <a:hlinkClick r:id="rId2"/>
              </a:rPr>
              <a:t>_-_</a:t>
            </a:r>
            <a:r>
              <a:rPr lang="en-US" dirty="0" smtClean="0">
                <a:hlinkClick r:id="rId2"/>
              </a:rPr>
              <a:t>istoriya_i_nauchnaya_teoriya</a:t>
            </a:r>
            <a:br>
              <a:rPr lang="en-US" dirty="0" smtClean="0">
                <a:hlinkClick r:id="rId2"/>
              </a:rPr>
            </a:br>
            <a:r>
              <a:rPr lang="ru-RU" dirty="0">
                <a:hlinkClick r:id="rId2"/>
              </a:rPr>
              <a:t>Г.С. </a:t>
            </a:r>
            <a:r>
              <a:rPr lang="ru-RU" dirty="0" smtClean="0">
                <a:hlinkClick r:id="rId2"/>
              </a:rPr>
              <a:t>Мельник</a:t>
            </a:r>
            <a:r>
              <a:rPr lang="en-US" dirty="0" smtClean="0">
                <a:hlinkClick r:id="rId2"/>
              </a:rPr>
              <a:t>.</a:t>
            </a:r>
            <a:r>
              <a:rPr lang="ru-RU" dirty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Стеретип</a:t>
            </a:r>
            <a:r>
              <a:rPr lang="ru-RU" dirty="0">
                <a:hlinkClick r:id="rId2"/>
              </a:rPr>
              <a:t>, формирование стереотипов в процессе массовой </a:t>
            </a:r>
            <a:r>
              <a:rPr lang="ru-RU" dirty="0" smtClean="0">
                <a:hlinkClick r:id="rId2"/>
              </a:rPr>
              <a:t>коммуникации</a:t>
            </a:r>
            <a:r>
              <a:rPr lang="en-US" dirty="0">
                <a:hlinkClick r:id="rId2"/>
              </a:rPr>
              <a:t>. </a:t>
            </a:r>
            <a:r>
              <a:rPr lang="en-US" dirty="0" smtClean="0">
                <a:hlinkClick r:id="rId2"/>
              </a:rPr>
              <a:t>URL:http://psyfactor.org/lib/stereotype1.htm</a:t>
            </a:r>
          </a:p>
          <a:p>
            <a:pPr marL="0" indent="0">
              <a:buNone/>
            </a:pPr>
            <a:r>
              <a:rPr lang="ru-RU" dirty="0">
                <a:hlinkClick r:id="rId2"/>
              </a:rPr>
              <a:t>К. С. </a:t>
            </a:r>
            <a:r>
              <a:rPr lang="ru-RU" dirty="0" smtClean="0">
                <a:hlinkClick r:id="rId2"/>
              </a:rPr>
              <a:t>Ткаченко</a:t>
            </a:r>
            <a:r>
              <a:rPr lang="en-US" dirty="0" smtClean="0">
                <a:hlinkClick r:id="rId2"/>
              </a:rPr>
              <a:t>. </a:t>
            </a:r>
            <a:r>
              <a:rPr lang="ru-RU" dirty="0" smtClean="0">
                <a:hlinkClick r:id="rId2"/>
              </a:rPr>
              <a:t>СТЕРЕОТИП</a:t>
            </a:r>
            <a:r>
              <a:rPr lang="en-US" dirty="0" smtClean="0">
                <a:hlinkClick r:id="rId2"/>
              </a:rPr>
              <a:t>.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URL:http://</a:t>
            </a:r>
            <a:r>
              <a:rPr lang="en-US" dirty="0" smtClean="0">
                <a:hlinkClick r:id="rId2"/>
              </a:rPr>
              <a:t>psychology.academic.ru/2458</a:t>
            </a:r>
            <a:br>
              <a:rPr lang="en-US" dirty="0" smtClean="0">
                <a:hlinkClick r:id="rId2"/>
              </a:rPr>
            </a:br>
            <a:r>
              <a:rPr lang="ru-RU" dirty="0" smtClean="0">
                <a:hlinkClick r:id="rId2"/>
              </a:rPr>
              <a:t>С.С</a:t>
            </a:r>
            <a:r>
              <a:rPr lang="ru-RU" dirty="0">
                <a:hlinkClick r:id="rId2"/>
              </a:rPr>
              <a:t>. Степанов</a:t>
            </a:r>
            <a:r>
              <a:rPr lang="ru-RU" dirty="0" smtClean="0">
                <a:hlinkClick r:id="rId2"/>
              </a:rPr>
              <a:t>.</a:t>
            </a:r>
            <a:r>
              <a:rPr lang="en-US" dirty="0">
                <a:hlinkClick r:id="rId2"/>
              </a:rPr>
              <a:t> </a:t>
            </a:r>
            <a:r>
              <a:rPr lang="ru-RU" dirty="0">
                <a:hlinkClick r:id="rId2"/>
              </a:rPr>
              <a:t>А</a:t>
            </a:r>
            <a:r>
              <a:rPr lang="ru-RU" dirty="0" smtClean="0">
                <a:hlinkClick r:id="rId2"/>
              </a:rPr>
              <a:t>ссоциация это.</a:t>
            </a:r>
            <a:r>
              <a:rPr lang="en-US" dirty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URL:http</a:t>
            </a:r>
            <a:r>
              <a:rPr lang="en-US" dirty="0">
                <a:hlinkClick r:id="rId2"/>
              </a:rPr>
              <a:t>://psychology.academic.ru/191/%D0%B0%D1%81%D1%81%D0%BE%D1%86%D0%B8%D0%B0%D1%86%D0%B8%D1%8F</a:t>
            </a:r>
            <a:endParaRPr lang="ru-RU" dirty="0">
              <a:hlinkClick r:id="rId2"/>
            </a:endParaRPr>
          </a:p>
          <a:p>
            <a:pPr marL="0" indent="0">
              <a:buNone/>
            </a:pPr>
            <a:r>
              <a:rPr lang="ru-RU" dirty="0" smtClean="0"/>
              <a:t>И</a:t>
            </a:r>
            <a:r>
              <a:rPr lang="en-US" dirty="0"/>
              <a:t>.</a:t>
            </a:r>
            <a:r>
              <a:rPr lang="ru-RU" dirty="0" smtClean="0"/>
              <a:t>В</a:t>
            </a:r>
            <a:r>
              <a:rPr lang="en-US" dirty="0" smtClean="0"/>
              <a:t>.</a:t>
            </a:r>
            <a:r>
              <a:rPr lang="ru-RU" dirty="0" smtClean="0"/>
              <a:t>Владимирович</a:t>
            </a:r>
            <a:r>
              <a:rPr lang="en-US" dirty="0" smtClean="0"/>
              <a:t>.</a:t>
            </a:r>
            <a:r>
              <a:rPr lang="ru-RU" dirty="0" smtClean="0"/>
              <a:t>СТЕРЕОТИПЫ МЕЖНАЦИОНАЛЬНОГО</a:t>
            </a:r>
            <a:r>
              <a:rPr lang="en-US" dirty="0" smtClean="0"/>
              <a:t> </a:t>
            </a:r>
            <a:r>
              <a:rPr lang="ru-RU" dirty="0" smtClean="0"/>
              <a:t>ВОСПРИЯТИЯ</a:t>
            </a:r>
            <a:r>
              <a:rPr lang="en-US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>
                <a:hlinkClick r:id="rId3"/>
              </a:rPr>
              <a:t>URL:http://</a:t>
            </a:r>
            <a:r>
              <a:rPr lang="en-US" dirty="0" smtClean="0">
                <a:hlinkClick r:id="rId3"/>
              </a:rPr>
              <a:t>cyberleninka.ru/article/n/stereotipy-mezhnatsionalnogo-vospriyatiya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16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Стереотипы имеют свои стереотипы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6910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r>
              <a:rPr lang="ru-RU" dirty="0" smtClean="0"/>
              <a:t>1. Изучение литературы по конкретной проблеме</a:t>
            </a:r>
          </a:p>
          <a:p>
            <a:r>
              <a:rPr lang="ru-RU" dirty="0" smtClean="0"/>
              <a:t>2. Проведение опроса</a:t>
            </a:r>
          </a:p>
          <a:p>
            <a:r>
              <a:rPr lang="ru-RU" dirty="0" smtClean="0"/>
              <a:t>3.</a:t>
            </a:r>
            <a:r>
              <a:rPr lang="ru-RU" dirty="0"/>
              <a:t> А</a:t>
            </a:r>
            <a:r>
              <a:rPr lang="ru-RU" dirty="0" smtClean="0"/>
              <a:t>пробация </a:t>
            </a:r>
            <a:r>
              <a:rPr lang="ru-RU" dirty="0"/>
              <a:t>результатов исследования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3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ГЛАВА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чем разница между мужчиной и женщиной?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20" y="3140968"/>
            <a:ext cx="306896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5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Users\Пользователь\Desktop\1409039230_stereotip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436"/>
            <a:ext cx="916226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85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D:\Users\Пользователь\Desktop\1409039219_stereotip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6" y="1340768"/>
            <a:ext cx="9159512" cy="457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1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Users\Пользователь\Desktop\1409039189_stereotip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68" y="1556792"/>
            <a:ext cx="9173468" cy="458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18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Users\Пользователь\Desktop\1409039258_stereotip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" y="1412776"/>
            <a:ext cx="9133036" cy="456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77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476</Words>
  <Application>Microsoft Office PowerPoint</Application>
  <PresentationFormat>Экран (4:3)</PresentationFormat>
  <Paragraphs>102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Стереотипность стереотипов  </vt:lpstr>
      <vt:lpstr>Цель исследования</vt:lpstr>
      <vt:lpstr>Гипотеза</vt:lpstr>
      <vt:lpstr>Этапы исследования</vt:lpstr>
      <vt:lpstr>ГЛАВА 1</vt:lpstr>
      <vt:lpstr>Презентация PowerPoint</vt:lpstr>
      <vt:lpstr>Презентация PowerPoint</vt:lpstr>
      <vt:lpstr>Презентация PowerPoint</vt:lpstr>
      <vt:lpstr>Презентация PowerPoint</vt:lpstr>
      <vt:lpstr>Стереотип</vt:lpstr>
      <vt:lpstr>Презентация PowerPoint</vt:lpstr>
      <vt:lpstr>Стереотипы формируются на основе</vt:lpstr>
      <vt:lpstr>Презентация PowerPoint</vt:lpstr>
      <vt:lpstr>Презентация PowerPoint</vt:lpstr>
      <vt:lpstr>Ассоциация </vt:lpstr>
      <vt:lpstr>Презентация PowerPoint</vt:lpstr>
      <vt:lpstr>Презентация PowerPoint</vt:lpstr>
      <vt:lpstr>ГЛАВА 2  Практическая</vt:lpstr>
      <vt:lpstr>Имеют ли стереотипы чисто негативный характер?</vt:lpstr>
      <vt:lpstr>Имеет ли по Вашему мнению «Стереотип» стереотипы?</vt:lpstr>
      <vt:lpstr>С чем связано «Стереотипное мышление»?</vt:lpstr>
      <vt:lpstr>У вас присутствует «Стереотипное мышление»?</vt:lpstr>
      <vt:lpstr>Как бороться со стереотипностью в мышлении?</vt:lpstr>
      <vt:lpstr>Что Вы видите на Картинке?</vt:lpstr>
      <vt:lpstr>Вывод:</vt:lpstr>
      <vt:lpstr>Вывод</vt:lpstr>
      <vt:lpstr>Ссылки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Стереотипы и Ассоциации</dc:title>
  <dc:creator>павел</dc:creator>
  <cp:lastModifiedBy>Vitaly Soloviov</cp:lastModifiedBy>
  <cp:revision>40</cp:revision>
  <dcterms:created xsi:type="dcterms:W3CDTF">2016-01-31T17:13:52Z</dcterms:created>
  <dcterms:modified xsi:type="dcterms:W3CDTF">2016-03-30T19:44:16Z</dcterms:modified>
</cp:coreProperties>
</file>